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56" r:id="rId6"/>
    <p:sldId id="473" r:id="rId7"/>
    <p:sldId id="472" r:id="rId8"/>
    <p:sldId id="319" r:id="rId9"/>
    <p:sldId id="482" r:id="rId10"/>
    <p:sldId id="475" r:id="rId11"/>
    <p:sldId id="477" r:id="rId12"/>
    <p:sldId id="480" r:id="rId13"/>
    <p:sldId id="481" r:id="rId14"/>
    <p:sldId id="335" r:id="rId15"/>
    <p:sldId id="376" r:id="rId16"/>
    <p:sldId id="465" r:id="rId17"/>
    <p:sldId id="495" r:id="rId18"/>
    <p:sldId id="484" r:id="rId19"/>
    <p:sldId id="496" r:id="rId20"/>
    <p:sldId id="485" r:id="rId21"/>
    <p:sldId id="494" r:id="rId22"/>
    <p:sldId id="497" r:id="rId23"/>
    <p:sldId id="286" r:id="rId24"/>
    <p:sldId id="509" r:id="rId25"/>
    <p:sldId id="498" r:id="rId26"/>
    <p:sldId id="499" r:id="rId27"/>
    <p:sldId id="508" r:id="rId28"/>
    <p:sldId id="507" r:id="rId29"/>
    <p:sldId id="510" r:id="rId30"/>
    <p:sldId id="352" r:id="rId31"/>
    <p:sldId id="466" r:id="rId32"/>
    <p:sldId id="511" r:id="rId33"/>
    <p:sldId id="512" r:id="rId34"/>
    <p:sldId id="486" r:id="rId35"/>
    <p:sldId id="488" r:id="rId36"/>
    <p:sldId id="489" r:id="rId37"/>
    <p:sldId id="492" r:id="rId38"/>
    <p:sldId id="375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660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ableStyles" Target="tableStyle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6835D-5953-B5DD-FAF9-252B30695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58865C-6888-EFEF-507C-031B594440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30F604-AE7E-6F9B-5A21-AB95AC1FD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FBDD-CBA4-48D1-88A3-C6859A15CB52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6AF0F-4C0A-84FF-DEC9-E3293A6FB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736F5-CE8B-D444-C39F-E538E74BB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BF7F2-2912-435A-A67B-D112049DE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73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4AFA2-AEA3-2AE0-6F03-8AB024545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9E2ED8-509E-E41D-562E-52339004F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15C57-CF0E-541F-7C3B-C01D29BF1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FBDD-CBA4-48D1-88A3-C6859A15CB52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78476-8AD2-4E70-7C07-C78681663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95476-A1D9-6C88-DD4E-D12AD1050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BF7F2-2912-435A-A67B-D112049DE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427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87C4CD-E2B8-064F-964E-3046EBC6F8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A4021-B6A0-E193-BC25-1F868210E7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B5EF9-BC62-8BC1-5F14-52250D5F7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FBDD-CBA4-48D1-88A3-C6859A15CB52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9C644-D452-D031-F3E2-A4F6CCE18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0580D-97FD-FE0F-1CCC-A37D77F0D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BF7F2-2912-435A-A67B-D112049DE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94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65846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>
                <a:solidFill>
                  <a:srgbClr val="595959"/>
                </a:solidFill>
              </a:rPr>
              <a:pPr/>
              <a:t>3/23/2023</a:t>
            </a:fld>
            <a:endParaRPr lang="en-US">
              <a:solidFill>
                <a:srgbClr val="59595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>
                <a:solidFill>
                  <a:srgbClr val="595959"/>
                </a:solidFill>
              </a:rPr>
              <a:pPr/>
              <a:t>‹#›</a:t>
            </a:fld>
            <a:endParaRPr lang="en-US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64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4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9208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828799"/>
            <a:ext cx="4572000" cy="43434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>
                <a:solidFill>
                  <a:srgbClr val="595959"/>
                </a:solidFill>
              </a:rPr>
              <a:pPr/>
              <a:t>3/23/2023</a:t>
            </a:fld>
            <a:endParaRPr lang="en-US">
              <a:solidFill>
                <a:srgbClr val="59595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>
                <a:solidFill>
                  <a:srgbClr val="595959"/>
                </a:solidFill>
              </a:rPr>
              <a:pPr/>
              <a:t>‹#›</a:t>
            </a:fld>
            <a:endParaRPr lang="en-US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730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4572000" cy="850392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7051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288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705100"/>
            <a:ext cx="4572000" cy="3467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>
                <a:solidFill>
                  <a:srgbClr val="595959"/>
                </a:solidFill>
              </a:rPr>
              <a:pPr/>
              <a:t>3/23/2023</a:t>
            </a:fld>
            <a:endParaRPr lang="en-US">
              <a:solidFill>
                <a:srgbClr val="59595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>
                <a:solidFill>
                  <a:srgbClr val="595959"/>
                </a:solidFill>
              </a:rPr>
              <a:pPr/>
              <a:t>‹#›</a:t>
            </a:fld>
            <a:endParaRPr lang="en-US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609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>
                <a:solidFill>
                  <a:srgbClr val="595959"/>
                </a:solidFill>
              </a:rPr>
              <a:pPr/>
              <a:t>3/23/2023</a:t>
            </a:fld>
            <a:endParaRPr lang="en-US">
              <a:solidFill>
                <a:srgbClr val="59595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>
                <a:solidFill>
                  <a:srgbClr val="595959"/>
                </a:solidFill>
              </a:rPr>
              <a:pPr/>
              <a:t>‹#›</a:t>
            </a:fld>
            <a:endParaRPr lang="en-US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75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>
                <a:solidFill>
                  <a:srgbClr val="595959"/>
                </a:solidFill>
              </a:rPr>
              <a:pPr/>
              <a:t>3/23/2023</a:t>
            </a:fld>
            <a:endParaRPr lang="en-US">
              <a:solidFill>
                <a:srgbClr val="59595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>
                <a:solidFill>
                  <a:srgbClr val="595959"/>
                </a:solidFill>
              </a:rPr>
              <a:pPr/>
              <a:t>‹#›</a:t>
            </a:fld>
            <a:endParaRPr lang="en-US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188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8642B-B7A3-97D9-2A89-DA1A312A7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4D49F-A178-7AD4-BE0D-4ACA17392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8F290-0BC3-3FF8-03CF-603F01A4C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FBDD-CBA4-48D1-88A3-C6859A15CB52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5A076-F9AF-3B58-4DB7-31B51ED25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EC9FDD-0BDC-60B6-6DE2-1F09D7F25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BF7F2-2912-435A-A67B-D112049DE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9147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8209" y="1828800"/>
            <a:ext cx="6126480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>
                <a:solidFill>
                  <a:srgbClr val="595959"/>
                </a:solidFill>
              </a:rPr>
              <a:pPr/>
              <a:t>3/23/2023</a:t>
            </a:fld>
            <a:endParaRPr lang="en-US">
              <a:solidFill>
                <a:srgbClr val="59595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>
                <a:solidFill>
                  <a:srgbClr val="595959"/>
                </a:solidFill>
              </a:rPr>
              <a:pPr/>
              <a:t>‹#›</a:t>
            </a:fld>
            <a:endParaRPr lang="en-US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454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24400" y="1828801"/>
            <a:ext cx="6172200" cy="4343400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>
                <a:solidFill>
                  <a:srgbClr val="595959"/>
                </a:solidFill>
              </a:rPr>
              <a:pPr/>
              <a:t>3/23/2023</a:t>
            </a:fld>
            <a:endParaRPr lang="en-US">
              <a:solidFill>
                <a:srgbClr val="59595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>
                <a:solidFill>
                  <a:srgbClr val="595959"/>
                </a:solidFill>
              </a:rPr>
              <a:pPr/>
              <a:t>‹#›</a:t>
            </a:fld>
            <a:endParaRPr lang="en-US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17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95400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273" y="53330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>
                <a:solidFill>
                  <a:srgbClr val="595959"/>
                </a:solidFill>
              </a:rPr>
              <a:pPr/>
              <a:t>3/23/2023</a:t>
            </a:fld>
            <a:endParaRPr lang="en-US">
              <a:solidFill>
                <a:srgbClr val="59595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>
                <a:solidFill>
                  <a:srgbClr val="595959"/>
                </a:solidFill>
              </a:rPr>
              <a:pPr/>
              <a:t>‹#›</a:t>
            </a:fld>
            <a:endParaRPr lang="en-US">
              <a:solidFill>
                <a:srgbClr val="595959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24599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>
          <a:xfrm>
            <a:off x="6412954" y="53330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95400" y="18288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>
          <a:xfrm>
            <a:off x="6324600" y="18288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257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>
                <a:solidFill>
                  <a:srgbClr val="595959"/>
                </a:solidFill>
              </a:rPr>
              <a:pPr/>
              <a:t>3/23/2023</a:t>
            </a:fld>
            <a:endParaRPr lang="en-US">
              <a:solidFill>
                <a:srgbClr val="59595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>
                <a:solidFill>
                  <a:srgbClr val="595959"/>
                </a:solidFill>
              </a:rPr>
              <a:pPr/>
              <a:t>‹#›</a:t>
            </a:fld>
            <a:endParaRPr lang="en-US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65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>
                <a:solidFill>
                  <a:srgbClr val="595959"/>
                </a:solidFill>
              </a:rPr>
              <a:pPr/>
              <a:t>3/23/2023</a:t>
            </a:fld>
            <a:endParaRPr lang="en-US">
              <a:solidFill>
                <a:srgbClr val="59595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>
                <a:solidFill>
                  <a:srgbClr val="595959"/>
                </a:solidFill>
              </a:rPr>
              <a:pPr/>
              <a:t>‹#›</a:t>
            </a:fld>
            <a:endParaRPr lang="en-US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42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2F9DC-73E0-6EEA-E4B2-AC7498313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72C562-838C-060F-790F-18E2425AA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3EE78-062C-2E2B-B76B-C50B68651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FBDD-CBA4-48D1-88A3-C6859A15CB52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5C88E-69A5-F3B0-C351-3D1056CEF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04E57-7CDA-BB5A-975A-DA9EE77C4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BF7F2-2912-435A-A67B-D112049DE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0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4139D-50F9-77E9-3C2C-DE56882D4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FACBF-8931-BB1D-1876-D9DB22F4F7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460DB4-F642-B8F1-E74F-F771DFBBA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8A0EDC-10B4-EC80-81EF-AB49D163E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FBDD-CBA4-48D1-88A3-C6859A15CB52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46F4F2-495B-8547-50E0-F2DA82766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2CF268-F45B-E1CE-EF53-27C288E47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BF7F2-2912-435A-A67B-D112049DE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109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B4855-BA8C-772A-2ADB-B7848B3E5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24FC1F-7C25-9DFB-6176-FC77A287E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F20611-4722-F014-2513-6392B8080F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2C99C-70F8-2688-21AA-7711E82419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938944-7066-4E5E-3158-1AE6CE7E1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C18A40-2F2B-B8D4-E98C-886DD03F0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FBDD-CBA4-48D1-88A3-C6859A15CB52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BA6926-1AE9-5129-DFA6-A0098249F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66FF45-ED6E-D5FE-3D51-D6DCC8CC8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BF7F2-2912-435A-A67B-D112049DE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993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B4A1C-A9FC-7A40-FE30-640C51959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0DF6E5-6A40-F1D9-13D3-F42FE3A03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FBDD-CBA4-48D1-88A3-C6859A15CB52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8B90CF-E115-7300-7698-88081D8F7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15E570-97F6-9FC2-E30B-1E8B85E1F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BF7F2-2912-435A-A67B-D112049DE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650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75D73D-A22A-7F0B-7494-0B5BB5365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FBDD-CBA4-48D1-88A3-C6859A15CB52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4A518B-5493-E77E-DEE5-439CBA012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F1D53-2FB8-B2E2-E0E2-245B8C70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BF7F2-2912-435A-A67B-D112049DE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69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8997-BEB6-055E-D4BB-41FA3BBFD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364C8-673F-6A3A-ECB1-7E8BB3324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79EFB6-C8CD-DB50-9750-83BA22D09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0F4BA-B17F-A858-CC20-5502950EA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FBDD-CBA4-48D1-88A3-C6859A15CB52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B52A9-76B6-C235-8C7D-BC3754AA3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CC4760-2E6B-02F8-B23C-0EEA0DEB4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BF7F2-2912-435A-A67B-D112049DE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4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036DF-2BE1-ED12-9649-EB4A3AA51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D798D2-1476-03EB-E1D9-2AC4A29214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11B92A-3FD9-3F6D-31C6-FD86584450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B360DF-F9F1-D8B2-614D-5C084FF72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FBDD-CBA4-48D1-88A3-C6859A15CB52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B27E1-7DB5-43EA-4316-418C5D618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68EB01-C9ED-3E20-73E9-A75ADF245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BF7F2-2912-435A-A67B-D112049DE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492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A043F1-FED1-9A33-A9B1-F627CE84C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078913-640A-A648-7DD2-78A9D0795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FF526-048E-FFBC-0109-43CC850EFC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BFBDD-CBA4-48D1-88A3-C6859A15CB52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61A55-6FAA-92CD-8EC7-D716A3C6A6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31932-9548-4015-7AC6-A5B44DE71D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BF7F2-2912-435A-A67B-D112049DE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71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914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79A3335-6331-4872-A8B7-ECD55539F4D0}" type="datetimeFigureOut">
              <a:rPr lang="en-US" smtClean="0">
                <a:solidFill>
                  <a:srgbClr val="595959"/>
                </a:solidFill>
              </a:rPr>
              <a:pPr/>
              <a:t>3/23/2023</a:t>
            </a:fld>
            <a:endParaRPr lang="en-US">
              <a:solidFill>
                <a:srgbClr val="59595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srgbClr val="59595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5000" y="6374999"/>
            <a:ext cx="1371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7F8E3F6-DE14-48B2-B2BC-6FABA9630FB8}" type="slidenum">
              <a:rPr lang="en-US" smtClean="0">
                <a:solidFill>
                  <a:srgbClr val="595959"/>
                </a:solidFill>
              </a:rPr>
              <a:pPr/>
              <a:t>‹#›</a:t>
            </a:fld>
            <a:endParaRPr lang="en-US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23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F439B-5D19-9872-2489-6537C1C4A4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A7E6E0-676C-243F-D2EC-AB6E66C2D4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EDD567F-E097-8E35-3B80-570C77AB13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529117"/>
              </p:ext>
            </p:extLst>
          </p:nvPr>
        </p:nvGraphicFramePr>
        <p:xfrm>
          <a:off x="1012824" y="139986"/>
          <a:ext cx="9904557" cy="7653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7543441" imgH="5829159" progId="Acrobat.Document.DC">
                  <p:embed/>
                </p:oleObj>
              </mc:Choice>
              <mc:Fallback>
                <p:oleObj name="Acrobat Document" r:id="rId2" imgW="7543441" imgH="5829159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12824" y="139986"/>
                        <a:ext cx="9904557" cy="76535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9753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003" y="296228"/>
            <a:ext cx="11736126" cy="715514"/>
          </a:xfrm>
        </p:spPr>
        <p:txBody>
          <a:bodyPr>
            <a:normAutofit/>
          </a:bodyPr>
          <a:lstStyle/>
          <a:p>
            <a:r>
              <a:rPr lang="en-US" b="1" dirty="0"/>
              <a:t>METRICS COMPARISON – Applicant Pool Development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4567" y="1868001"/>
            <a:ext cx="4572000" cy="850392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CURRENT PLAN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700" y="2569633"/>
            <a:ext cx="4572000" cy="34671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# MR’s: 3</a:t>
            </a:r>
          </a:p>
          <a:p>
            <a:pPr marL="0" indent="0">
              <a:buNone/>
            </a:pPr>
            <a:r>
              <a:rPr lang="en-US" dirty="0"/>
              <a:t># S/T’s: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63533" y="2023056"/>
            <a:ext cx="3810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PROPOSED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94769" y="2515499"/>
            <a:ext cx="2370666" cy="961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# MR’s: 2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# S/T’s: 9</a:t>
            </a:r>
          </a:p>
        </p:txBody>
      </p:sp>
    </p:spTree>
    <p:extLst>
      <p:ext uri="{BB962C8B-B14F-4D97-AF65-F5344CB8AC3E}">
        <p14:creationId xmlns:p14="http://schemas.microsoft.com/office/powerpoint/2010/main" val="725174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122363"/>
            <a:ext cx="10210800" cy="2051143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r>
              <a:rPr lang="en-US" b="1" dirty="0"/>
              <a:t>Organizational Sustainability &amp; </a:t>
            </a:r>
            <a:br>
              <a:rPr lang="en-US" b="1" dirty="0"/>
            </a:br>
            <a:r>
              <a:rPr lang="en-US" b="1" dirty="0"/>
              <a:t>Infrastructure KSO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151" y="3910151"/>
            <a:ext cx="8602498" cy="1655762"/>
          </a:xfrm>
        </p:spPr>
        <p:txBody>
          <a:bodyPr>
            <a:normAutofit fontScale="70000" lnSpcReduction="20000"/>
          </a:bodyPr>
          <a:lstStyle/>
          <a:p>
            <a:endParaRPr lang="en-US" b="1" i="1" dirty="0"/>
          </a:p>
          <a:p>
            <a:pPr lvl="0"/>
            <a:r>
              <a:rPr lang="en-US" sz="4000" b="1" i="1" dirty="0"/>
              <a:t>Develop systems to assure effective governance, responsible resource allocation, </a:t>
            </a:r>
            <a:r>
              <a:rPr lang="en-US" sz="4000" b="1" i="1" dirty="0">
                <a:solidFill>
                  <a:srgbClr val="FF0000"/>
                </a:solidFill>
              </a:rPr>
              <a:t>including staffing, </a:t>
            </a:r>
            <a:r>
              <a:rPr lang="en-US" sz="4000" b="1" i="1" dirty="0"/>
              <a:t>and appropriate infrastructure development. </a:t>
            </a:r>
          </a:p>
        </p:txBody>
      </p:sp>
      <p:pic>
        <p:nvPicPr>
          <p:cNvPr id="5" name="Picture 4" descr="Image result for building infrastructure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937" y="575235"/>
            <a:ext cx="1490632" cy="149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007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736365" y="2105402"/>
            <a:ext cx="1018493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Results</a:t>
            </a:r>
            <a:endParaRPr kumimoji="0" lang="en-US" sz="3200" b="1" i="1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Design and support internal systems that provide appropriate controls, staffing, resources, policies, and procedures in order to meet ASCO's goals.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Increase income for ASCO operations and programs at least 5% per year.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RESULTS -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Organizational Sustainability &amp; Infrastructure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896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96982" y="1586977"/>
            <a:ext cx="1154083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Design and support internal systems that provide appropriate controls, staffing, resources, policies, and procedures in order to meet ASCO's goals.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</a:t>
            </a:r>
            <a:r>
              <a:rPr kumimoji="0" lang="en-US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ExeCom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FINC, FNDC]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*Top* 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Monitor the appropriate balance between strategy/program demands and staff workload.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    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</a:t>
            </a:r>
            <a:r>
              <a:rPr kumimoji="0" lang="en-US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ExeCom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]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All new program recommendations require development of a business plan, including arrangements for staffing, before approval and implementation.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Select and implement a new database system that will help streamline as many staff functions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     as possible.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[Staff]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3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Develop a process that establishes funding for programs and their operations, and prioritizes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     funding  and staffing needs.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</a:t>
            </a:r>
            <a:r>
              <a:rPr kumimoji="0" lang="en-US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ExeCom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]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									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CONTINUED -&gt;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		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											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- Organizational Sustainability &amp; Infrastructure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3982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96982" y="1586977"/>
            <a:ext cx="115408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#1 (continued)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Design and support internal systems that provide appropriate controls, staffing, resources, policies, and procedures in order to meet ASCO's goals.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</a:t>
            </a:r>
            <a:r>
              <a:rPr kumimoji="0" lang="en-US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ExeCom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FINC, FNDC]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*Top* 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Design and monitor a member/non-member pricing structure for ASCO member benefits. 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Develop and administer a survey of members to determine perception of value for distinct member benefits/services.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</a:t>
            </a:r>
            <a:r>
              <a:rPr kumimoji="0" lang="en-US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ExeCom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staff]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Calculate the percentage (%) of operating expenses spent on administering selected programs/services.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[Staff]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Investigate what competitors charge for similar products/services, if any exist, or pricing for similar products in complementary markets.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[Staff]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Draft options for board consideration.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[Staff] </a:t>
            </a:r>
          </a:p>
          <a:p>
            <a:pPr marL="519113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Engage a single broker experienced in association insurance coverages to review current policies and consider acting upon their recommendations.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[Staff]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Add Event Cancellation Insurance to ASCO’s coverages.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[Staff]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										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CONTINUED -&gt;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- Organizational Sustainability &amp; Infrastructure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2063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96982" y="1586977"/>
            <a:ext cx="1154083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#1 (continued)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Design and support internal systems that provide appropriate controls, staffing, resources, policies, and procedures in order to meet ASCO's goals.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</a:t>
            </a:r>
            <a:r>
              <a:rPr kumimoji="0" lang="en-US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ExeCom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FINC, FNDC]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*Top* 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to review and revise policies and procedures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Monitor and revise procedures surrounding accounting for development income (sponsorships vs. temporarily restricted funds) as needed.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[Staff, review by FINC, </a:t>
            </a: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ExeCom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]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Develop new Risk Management/Information Security policy.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[Staff, review by FINC, </a:t>
            </a: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ExeCom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]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	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																																	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CONTINUED -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- Organizational Sustainability &amp; Infrastructure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4502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48491" y="1552972"/>
            <a:ext cx="1209501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#1 </a:t>
            </a: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ook Antiqua"/>
                <a:ea typeface="+mn-ea"/>
                <a:cs typeface="+mn-cs"/>
              </a:rPr>
              <a:t>(continued)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Design and support internal systems that provide appropriate controls, staffing, resources, policies, and procedures in order to meet ASCO's goals.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</a:t>
            </a:r>
            <a:r>
              <a:rPr kumimoji="0" lang="en-US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ExeCom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FINC, FNDC]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*IF TIME PERMITS* </a:t>
            </a: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</a:t>
            </a:r>
            <a:endParaRPr kumimoji="0" lang="en-US" sz="20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to develop and maintain Terms of Reference for each ASCO volunteer group.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    [All volunteer groups, Board]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8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to establish and deliver an orientation program for new volunteer leaders.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   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[All volunteer groups, staff liaisons]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Expand ASCO’s volunteer recognition program.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[AWDC/COMC/Staff]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- Organizational Sustainability &amp; Infrastructure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5536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304800" y="1818128"/>
            <a:ext cx="11540836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#2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Increase income for ASCO operations and programs at least 5% per year.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[FNDC, OGML Funding TF, FINC, </a:t>
            </a:r>
            <a:r>
              <a:rPr kumimoji="0" lang="en-US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ExeCom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*TOP* </a:t>
            </a: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  <a:endParaRPr kumimoji="0" lang="en-US" sz="20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OGML funding Strategy/Tactic to be recommended by the OGML Funding Task Force.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    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[OGML Funding TF, </a:t>
            </a:r>
            <a:r>
              <a:rPr kumimoji="0" lang="en-US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ExeCom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Board]</a:t>
            </a:r>
            <a:endParaRPr kumimoji="0" lang="en-US" sz="1600" b="0" i="1" u="none" strike="sng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2.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Increase the number of Corporate Contributors by at least 5% per year.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[FNDC, Staff]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3.     Conduct an annual survey of Corporate Contributors to solicit feedback.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[FNDC, Staff]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4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Increase program sponsorship revenues to reflect funding needs for annual program activity.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     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[FNDC, Staff]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Fundraising Advisory Committee to define based on annual work plans.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- Organizational Sustainability &amp; Infrastructure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0948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003" y="296228"/>
            <a:ext cx="11736126" cy="71551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METRICS COMPARISON – </a:t>
            </a:r>
            <a:r>
              <a:rPr lang="en-US" sz="2700" b="1" dirty="0"/>
              <a:t>Organizational Sustainability &amp; Infrastructure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4567" y="1868001"/>
            <a:ext cx="4572000" cy="850392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CURRENT PLAN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700" y="2569633"/>
            <a:ext cx="4572000" cy="34671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# MR’s: 3</a:t>
            </a:r>
          </a:p>
          <a:p>
            <a:pPr marL="0" indent="0">
              <a:buNone/>
            </a:pPr>
            <a:r>
              <a:rPr lang="en-US" dirty="0"/>
              <a:t># S/T’s: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12186" y="1972596"/>
            <a:ext cx="3810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PROPOSED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10667" y="2569633"/>
            <a:ext cx="2370666" cy="961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# MR’s: 2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# S/T’s: 13</a:t>
            </a:r>
          </a:p>
        </p:txBody>
      </p:sp>
    </p:spTree>
    <p:extLst>
      <p:ext uri="{BB962C8B-B14F-4D97-AF65-F5344CB8AC3E}">
        <p14:creationId xmlns:p14="http://schemas.microsoft.com/office/powerpoint/2010/main" val="3804091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51143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r>
              <a:rPr lang="en-US" b="1" dirty="0"/>
              <a:t>Advocacy (KSO)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151" y="3910151"/>
            <a:ext cx="8602498" cy="1655762"/>
          </a:xfrm>
        </p:spPr>
        <p:txBody>
          <a:bodyPr>
            <a:normAutofit lnSpcReduction="10000"/>
          </a:bodyPr>
          <a:lstStyle/>
          <a:p>
            <a:endParaRPr lang="en-US" b="1" i="1" dirty="0"/>
          </a:p>
          <a:p>
            <a:r>
              <a:rPr lang="en-US" sz="4000" b="1" i="1" dirty="0">
                <a:solidFill>
                  <a:srgbClr val="FF0000"/>
                </a:solidFill>
                <a:latin typeface="Book Antiqua" panose="02040602050305030304" pitchFamily="18" charset="0"/>
              </a:rPr>
              <a:t>Serve as the leading voice for optometric education. </a:t>
            </a:r>
          </a:p>
        </p:txBody>
      </p:sp>
      <p:pic>
        <p:nvPicPr>
          <p:cNvPr id="4" name="Picture 3" descr="1,598 Us Capitol Building Illustrations &amp;amp; Clip Art - iStock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8796" y="396441"/>
            <a:ext cx="1544395" cy="14518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305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003" y="296228"/>
            <a:ext cx="11736126" cy="715514"/>
          </a:xfrm>
        </p:spPr>
        <p:txBody>
          <a:bodyPr>
            <a:normAutofit/>
          </a:bodyPr>
          <a:lstStyle/>
          <a:p>
            <a:r>
              <a:rPr lang="en-US" b="1" dirty="0"/>
              <a:t>METRICS COMPARISON – All KSOs (proposed)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34190C6-BCD4-F08E-C26F-2C6B86A669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547750"/>
              </p:ext>
            </p:extLst>
          </p:nvPr>
        </p:nvGraphicFramePr>
        <p:xfrm>
          <a:off x="1887179" y="1957388"/>
          <a:ext cx="6972300" cy="568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972312" imgH="5686248" progId="Excel.Sheet.12">
                  <p:embed/>
                </p:oleObj>
              </mc:Choice>
              <mc:Fallback>
                <p:oleObj name="Worksheet" r:id="rId2" imgW="6972312" imgH="568624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87179" y="1957388"/>
                        <a:ext cx="6972300" cy="5686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861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96982" y="1586977"/>
            <a:ext cx="1154083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Results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Optimize relationships with external stakeholders who look to ASCO as a resource for reliable information pertaining to optometric education, and advocate for policy change that will promote excellence in optometric education.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[GAFC with support from Executive Committee, Board of Directors, COMC. PHE SIG, CD/A SIG]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514350" marR="0" lvl="1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Advocate for increased funding for more optometry-led research at ASCO member institutions. 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[GAFC, RESC, COMC] 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- Advocacy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836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96982" y="1586977"/>
            <a:ext cx="1154083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Optimize relationships with external stakeholders who look to ASCO as a resource for reliable information pertaining to optometric education, and advocate for policy change that will promote excellence in optometric education.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[GAFC with support from Executive Committee, Board of Directors, COMC. PHE SIG, CD/A SIG]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*Top* </a:t>
            </a: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Collaborate with other associations, organizations, and coalitions to advance advocacy efforts for the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optometric education community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[GAFC]  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Identify information gaps and provide research, data, and perspectives from the optometric education community [GAFC]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Add the voice of optometric education to public policy discussions and advocacy efforts. [GAFC]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ASCO participates in the National Academies of Science, Engineering and Medicine’s Global Forum on Innovation in Health Profession Education. [Executive Committee members] </a:t>
            </a:r>
            <a:endParaRPr kumimoji="0" lang="en-US" sz="12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support of and participation in the Federation of Associations of Schools of the Health Professions (FASHP) [GAFC]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support of and participation in the Health Professions and Nursing Education Collaborative (HPNEC) [GAFC]</a:t>
            </a:r>
            <a:endParaRPr kumimoji="0" lang="en-US" sz="12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Support efforts by AOA and others to expand access to federal support of higher education for optometry students. [GAFC]</a:t>
            </a:r>
            <a:endParaRPr kumimoji="0" lang="en-US" sz="12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ASCO participates in the Vision Care Section of the American Public Health Association [Public Health Educators SIG]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ASCO participates in the National Association of Community Health Centers [CD/A SIG]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1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CONTINUED -&gt;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- Advocacy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4652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96982" y="1586977"/>
            <a:ext cx="11540836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#1 (continued)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*Top* </a:t>
            </a: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2.  Advocate for enhanced standards for high quality optometric education by working with other associations and organizations.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  [Executive Committee, Board of Directors, and select committees, SIGs, professional groups, and task forces] 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Regular joint board and Executive Committee meetings with AAO, ACOE, AOA, ARBO, and NBEO. [</a:t>
            </a:r>
            <a:r>
              <a:rPr kumimoji="0" lang="en-US" sz="11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ExeCom</a:t>
            </a: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]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Regular participation in the National Optometric Leadership Conference (NOLC) [ASCO President, President-Elect, and CEO].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Regular meetings with ACOE about issues important to optometric education [ASCO President, Board of Directors]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Advocate for standards for training on diversity, equity, and inclusion issues [DCCC]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Advocate for inclusion of interprofessional education and collaborative practice educational standards [IPRF]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Advocate for standards for residencies in optometric education [RESIG]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Advocate for standards for externships in optometric education [Externship Directors SIG]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3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Work with NBEO to enhance the quality of the national exam and students’ experience. 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    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[ASCO’s NBEO Board nominees, Executive Committee, Board of Directors, CAOG]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Regular joint board and Executive Committee meetings with NBEO. [</a:t>
            </a:r>
            <a:r>
              <a:rPr kumimoji="0" lang="en-US" sz="11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ExeCom</a:t>
            </a: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]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ASCO nominates candidates for 3 seats on NBEO Board [Board of Directors]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ASCO provides resources to educational representatives serving on NBEO Board [Board of Directors, </a:t>
            </a:r>
            <a:r>
              <a:rPr kumimoji="0" lang="en-US" sz="11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ExeCom</a:t>
            </a: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]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Yearly Institutional Pass Rate reporting.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4. Monitor and submit comments and positions on national issues of importance to optometric education.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[GAFC]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- Advocacy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57DB18-B687-7310-0987-2B818B197984}"/>
              </a:ext>
            </a:extLst>
          </p:cNvPr>
          <p:cNvSpPr txBox="1"/>
          <p:nvPr/>
        </p:nvSpPr>
        <p:spPr>
          <a:xfrm>
            <a:off x="9116291" y="5874327"/>
            <a:ext cx="26462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CONTINUED -&gt;</a:t>
            </a:r>
          </a:p>
        </p:txBody>
      </p:sp>
    </p:spTree>
    <p:extLst>
      <p:ext uri="{BB962C8B-B14F-4D97-AF65-F5344CB8AC3E}">
        <p14:creationId xmlns:p14="http://schemas.microsoft.com/office/powerpoint/2010/main" val="416599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96982" y="1586977"/>
            <a:ext cx="11540836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#1 (continued)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*IF TIME PERMITS* </a:t>
            </a: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5. Collaborate with other associations, organizations, and coalitions to support advocacy efforts for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the optometric profession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.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[GAFC] 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Identify information gaps and provide research, data, and perspectives from the optometric education community [GAFC]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Add the voice of optometric education to public policy discussions and advocacy efforts. [GAFC]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ASCO participates in the Associate Collaborative Group within the National Academies of Practice [GAFC]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6.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Advocate for enhanced standards for continuing optometric education that promotes lifelong learning by working with other associations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   and organizations.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[CE Directors SIG, CAOG, Executive Committee, Board of Directors, Extern Dir SIG, RE SIG, DCCC, IPRF]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Advocate for standards for continuing education [CE Directors SIG &amp; COPE Governing Committee]</a:t>
            </a: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- Advocacy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7907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96982" y="1586977"/>
            <a:ext cx="1154083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#2 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Advocate for increased funding for more optometry-led research at ASCO member institutions. 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[GAFC, RESC, COMC]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Collaborate with other associations and organizations to support increased federal and other funding for optometric research.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[GAFC]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support of and participation in NAEVR/AEVR. [GAFC] ASCO participates in the Professional Societies Member Council of NAEVR/AEVR. [GAFC]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support of and participation in the Ad Hoc Group for Medical Research. [GAFC]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support of and participation in Research America Coalition. [GAFC]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Collaborate with other associations and organizations to increase public awareness about optometry-led research conducted at ASCO member institutions.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[RESC with support from COMC]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- Advocacy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1615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003" y="296228"/>
            <a:ext cx="11736126" cy="715514"/>
          </a:xfrm>
        </p:spPr>
        <p:txBody>
          <a:bodyPr>
            <a:normAutofit/>
          </a:bodyPr>
          <a:lstStyle/>
          <a:p>
            <a:r>
              <a:rPr lang="en-US" b="1" dirty="0"/>
              <a:t>METRICS COMPARISON – Advocacy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321" y="2027405"/>
            <a:ext cx="4572000" cy="542228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FY22 PLAN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700" y="2569633"/>
            <a:ext cx="4572000" cy="34671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# MR’s: 3</a:t>
            </a:r>
          </a:p>
          <a:p>
            <a:pPr marL="0" indent="0">
              <a:buNone/>
            </a:pPr>
            <a:r>
              <a:rPr lang="en-US" dirty="0"/>
              <a:t># S/T’s: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0" y="2027405"/>
            <a:ext cx="3810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PROPOSAL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40752" y="2467968"/>
            <a:ext cx="2370666" cy="961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# MR’s: 2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# S/T’s: 8</a:t>
            </a:r>
          </a:p>
        </p:txBody>
      </p:sp>
    </p:spTree>
    <p:extLst>
      <p:ext uri="{BB962C8B-B14F-4D97-AF65-F5344CB8AC3E}">
        <p14:creationId xmlns:p14="http://schemas.microsoft.com/office/powerpoint/2010/main" val="3042455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51143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r>
              <a:rPr lang="en-US" b="1" dirty="0"/>
              <a:t>Career &amp; Leadership</a:t>
            </a:r>
            <a:br>
              <a:rPr lang="en-US" b="1" dirty="0"/>
            </a:br>
            <a:r>
              <a:rPr lang="en-US" b="1" dirty="0"/>
              <a:t>Development (KSO)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151" y="3910151"/>
            <a:ext cx="8602498" cy="1655762"/>
          </a:xfrm>
        </p:spPr>
        <p:txBody>
          <a:bodyPr>
            <a:normAutofit fontScale="77500" lnSpcReduction="20000"/>
          </a:bodyPr>
          <a:lstStyle/>
          <a:p>
            <a:endParaRPr lang="en-US" b="1" i="1" dirty="0"/>
          </a:p>
          <a:p>
            <a:pPr lvl="0"/>
            <a:r>
              <a:rPr lang="en-US" sz="4000" b="1" i="1" dirty="0">
                <a:solidFill>
                  <a:srgbClr val="FF0000"/>
                </a:solidFill>
              </a:rPr>
              <a:t>Establish and promote career and leadership development programs for faculty, administrators, residents, and students. </a:t>
            </a:r>
          </a:p>
        </p:txBody>
      </p:sp>
      <p:pic>
        <p:nvPicPr>
          <p:cNvPr id="5" name="Picture 4" descr="Image result for leadership clip 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3202" y="656695"/>
            <a:ext cx="1403595" cy="1403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123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605968" y="1695969"/>
            <a:ext cx="10184934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Results</a:t>
            </a:r>
            <a:endParaRPr kumimoji="0" lang="en-US" sz="3200" b="1" i="1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Provide programs and resources to faculty and administrators at optometry schools and colleges to improve individual proficiency and effectiveness.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[EDUC, SIFD, FFPS, OELI, AAFC, DCCC, RAFC, SAFC, + all committees, SIGs, and professional groups]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Enhance engagement and sense of belonging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and wellness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by faculty, administrators, residents, staff, and students who come from underrepresented backgrounds. 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[DCCC, SAFC, SAOG, CAOG, RAFC,  RD Group, RE SIG] 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Increase the number and diversity of students pursuing optometry residencies.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[RAFC, RE SIG, RD Group, Board of Directors]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Promote academic career options to optometry students and residents. 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[AAFC with support of RESC, FFPS, EDUC, RAFC, DCCC, DEI SIG, APDC]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RESULTS- Career &amp; Leadership Development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0395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304800" y="1586977"/>
            <a:ext cx="1154083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Provide programs and resources to faculty and administrators at optometry schools and colleges to improve individual proficiency and effectiveness.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[EDUC, SIFD, FFPS, OELI, AAFC, DCCC, RAFC, SAFC, + all committees, SIGs, and professional groups]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1. Restructure ASCO’s career development and mentorship programs for current and future faculty members and administrators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under the banner of IDEA (Institute for Development of Educators and Administrators).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[EDUC] 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to offer a program for early and mid-level faculty development. [SIFD]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Host an Optometric Education Leadership Institute/Leadership Academy and/or other leadership development programs focused on senior-level faculty and administrators.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[EDUC, OELI]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Incorporate FFP/FDI under the IDEA umbrella.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Develop and distribute resources and tools to assist faculty and administrators in becoming more successful in their positions at optometry schools and colleges. 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[SIG Chairs, SIGs, committees, professional groups] 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Clarify SIG reporting processes and publish updates to enhance activity and resource awareness. [Executive Committee, Board, SIG Chairs]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Work with ACOE and NBEO to define standards for IPECP in optometric education. [IPRF, IPESIG, Executive Committee]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Provide input into IPEC’s efforts to develop and update tools and resources. [IPRF]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Explore ways to partner with WCO. [IOEC, IOE SIG]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Host an IPECP Summit to assist teaching IPECP Core Competencies.  [IPECP SIG, IPRF]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Formerly S/T #9</a:t>
            </a:r>
            <a:endParaRPr kumimoji="0" lang="en-US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CONTINUED -&gt;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– Career &amp; Leadership Development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961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304800" y="1586977"/>
            <a:ext cx="11540836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#1 (continued)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Provide programs and resources to faculty and administrators at optometry schools and colleges to improve individual proficiency and effectiveness.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[EDUC, SIFD, FFPS, OELI, AAFC, DCCC, RAFC, SAFC, + all committees, SIGs, and professional groups]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3.     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dialogue about emerging technology and its impact on optometric education.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EDUC and Education Technology SIG]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AutoNum type="arabicPeriod" startAt="4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Develop resources and programs to support the development of academic and social support structures at member schools and colleges for all optometry students and residents, especially those from underrepresented backgrounds.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[EDUC, DCCC, DEI SIG, RAFC, RE SIG, SAFC, SAOG]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AutoNum type="arabicPeriod" startAt="5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Develop programs to support the career development of faculty members from underrepresented backgrounds.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[DCCC, DEI SIG, EDUC, SIFD]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Institute cost-saving or income-producing opportunities otherwise not available to individual members.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[ASCO committees and SIGs]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to work with ARBO to maintain preferential pricing for continuing education accreditation for ASCO member institutions. [Executive Committee, CE Directors SIG]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Explore and institute a collaborative externship site visit program.  [Externship Directors SIG]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to work with ABO to maintain exam fee waivers from the American Board of Optometry for faculty and administrators from ASCO member schools and colleges. [AAFC]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7.    Host a Summit on Sub-Specializations in Optometry.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[Summit on </a:t>
            </a:r>
            <a:r>
              <a:rPr kumimoji="0" lang="en-U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Subspecialization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Planning Task Force]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– Career &amp; Leadership Development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7423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736365" y="2105402"/>
            <a:ext cx="1018493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and their accompanying tactics become the building blocks of ASCO’s annual work plan and budgets.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and Tactics are </a:t>
            </a: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subject to change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based on: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Changes in the external and internal environments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Emergence of new opportunities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Experience/assessment of outcomes (both positive and negative).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1076738" y="401350"/>
            <a:ext cx="6854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</a:t>
            </a:r>
          </a:p>
        </p:txBody>
      </p:sp>
    </p:spTree>
    <p:extLst>
      <p:ext uri="{BB962C8B-B14F-4D97-AF65-F5344CB8AC3E}">
        <p14:creationId xmlns:p14="http://schemas.microsoft.com/office/powerpoint/2010/main" val="347784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304800" y="1586977"/>
            <a:ext cx="11540836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#2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Enhance engagement and sense of belonging and well-being by faculty, administrators, residents, staff, and students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[DCCC, SAFC, SAOG, CAOG, RAFC,  RD Group, RE SIG]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Assist ASCO member schools and colleges in nurturing organizational cultures that foster a sense of belonging among all students, residents, staff, faculty, and administrators.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[DCCC, SAFC, SAOG, CAOG, RAFC, RD Group, RE SIG]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*NEW*: ASCO staff participates in the FASHP Well-being Task Force.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[Staff]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*NEW*: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Measure participation in the virtual Cultural Competency Workshop. [DCCC]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*NEW*: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Incorporate subject in future OCEF program. [DCCC]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*NEW*: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DCCC continues Town Hall meetings.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*NEW*: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monthly deans’/presidents’ conversations.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– Career &amp; Leadership Development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61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304800" y="1586977"/>
            <a:ext cx="11540836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Increase the number and diversity of students pursuing optometry residencies.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[RAFC, RE SIG, RD Group, Board of Directors]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  <a:endParaRPr kumimoji="0" lang="en-US" sz="2000" b="1" i="1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Recognize the informal Residency Directors Group as a Professional Group under ASCO’s Volunteer Organizational Structure, reporting to the Board of Directors.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[Board of Directors]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to monitor and address the barriers to students for considering the pursuit of a residency.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[RAFC, RE SIG, RD Group]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Book Antiqua" panose="0204060205030503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Education &amp; Awareness Barrier: Continue and enhance efforts to educate students about the advantages of pursuing residencies.</a:t>
            </a:r>
          </a:p>
          <a:p>
            <a:pPr marL="93726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Offer programming about residencies for graduating OD students from underrepresented backgrounds. 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[RAFC with support from RE SIG, Residency Directors Group, DCCC, DEI SIG] 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86868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- Webinars [RAFC with support from RE SIG, Residency Directors Group, DCCC, DEI SIG]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86868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- Educational session at NOSA [RAFC with support from RE SIG, Residency Directors Group,</a:t>
            </a:r>
          </a:p>
          <a:p>
            <a:pPr marL="86868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  DCCC, DEI SIG].</a:t>
            </a:r>
          </a:p>
          <a:p>
            <a:pPr marL="86868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- Exhibiting at Residency Fairs at AOA and AAO.</a:t>
            </a:r>
          </a:p>
          <a:p>
            <a:pPr marL="93726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Collaborate with other optometry organizations to promote residencies and academic careers, especially among students from underrepresented backgrounds.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[AAFC, DCCC, DEI SIG]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93726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to publish and find new venues to distribute the 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Roadmap to Residency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.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[RD Group, RE SIG]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CONTINUED -&gt;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– Career &amp; Leadership Development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462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304800" y="1586977"/>
            <a:ext cx="1154083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#3 (continued)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Increase the number and diversity of students pursuing optometry residencies.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[RAFC, RE SIG, RD Group, Board of Directors]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Times New Roman" panose="02020603050405020304" pitchFamily="18" charset="0"/>
                <a:cs typeface="Calibri" panose="020F0502020204030204" pitchFamily="34" charset="0"/>
              </a:rPr>
              <a:t>Continue and enhance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Book Antiqua"/>
                <a:ea typeface="Times New Roman" panose="02020603050405020304" pitchFamily="18" charset="0"/>
                <a:cs typeface="Calibri" panose="020F0502020204030204" pitchFamily="34" charset="0"/>
              </a:rPr>
              <a:t>current data collection activities, with special focus on diversity.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Identify ways to enhance ASCO’s residency data collection efforts to include post-match residency slots that are filled.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[RD Group, RAFC, Staff]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Update all of ASCO’s data collection instruments to include “more than one race” as an option whenever questions of race/ethnicity are included.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[OPTS, OATS, ORMS, RESC, Staff] 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Publish and promote a “State of Diversity” data trend report, including ascertaining how many minorities apply for residencies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[DCCC, RD Group]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– Career &amp; Leadership Development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4913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304800" y="1586977"/>
            <a:ext cx="1154083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Promote academic career options to optometry students and residents. 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[AAFC with support of RESC, FFPS, EDUC, RAFC, DCCC, DEI SIG, APDC]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Promote research training, graduate education, and career opportunities.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[AAFC, RESC, FFPS, EDUC, RAFC] 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Hold “Ask the Experts” and similar programs at a variety of venues such as AAO, NOA, etc., and/or virtually to encourage students to pursue graduate degrees and/or develop an interest in research.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[AAFC, RAFC with support from RE SIG and RD Group, DCCC, DEI SIG].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Publish national salary survey data and publicize trend data.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[Staff]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Conduct an annual educational program to encourage optometry students, graduate students, and residents to choose a career in academia.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[FFPS, EDUC] </a:t>
            </a:r>
          </a:p>
          <a:p>
            <a:pPr marL="1371600" marR="0" lvl="2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Encourage greater minority participation in FFP.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[FFPS, RD Group, DCCC] 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(Moved here from MR #3)</a:t>
            </a:r>
          </a:p>
          <a:p>
            <a:pPr marL="1371600" marR="0" lvl="2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Consider streamlining synergies between FFP and FDI initiatives to attract quality, diverse optometric faculty. [FFP, DCCC]</a:t>
            </a: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Collaborate with other optometry associations and organizations to promote academic careers.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[AAFC, with support of RESC, EDUC, DCCC, DEI SIG]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to showcase academic optometry as one career path for optometry school graduates through the 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Optometry Gives Me Life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campaign.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[APDC] </a:t>
            </a:r>
          </a:p>
          <a:p>
            <a:pPr marL="93726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– Career &amp; Leadership Development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793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96228"/>
            <a:ext cx="11125200" cy="71551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METRICS COMPARISON –Career &amp; Leadership Development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4567" y="1868001"/>
            <a:ext cx="4572000" cy="850392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CURRENT PLAN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700" y="2569633"/>
            <a:ext cx="2252133" cy="34671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# MR’s: 6</a:t>
            </a:r>
          </a:p>
          <a:p>
            <a:pPr marL="0" indent="0">
              <a:buNone/>
            </a:pPr>
            <a:r>
              <a:rPr lang="en-US" dirty="0"/>
              <a:t># S/T’s: 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32993" y="2027405"/>
            <a:ext cx="3810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PROPOSED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10667" y="2550997"/>
            <a:ext cx="2370666" cy="961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# MR’s: 4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# S/T’s: 20</a:t>
            </a:r>
          </a:p>
        </p:txBody>
      </p:sp>
    </p:spTree>
    <p:extLst>
      <p:ext uri="{BB962C8B-B14F-4D97-AF65-F5344CB8AC3E}">
        <p14:creationId xmlns:p14="http://schemas.microsoft.com/office/powerpoint/2010/main" val="254773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6151" y="1122363"/>
            <a:ext cx="9144000" cy="2051143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r>
              <a:rPr lang="en-US" b="1" dirty="0"/>
              <a:t>Applicant Pool Development (KSO)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151" y="3910151"/>
            <a:ext cx="8602498" cy="1655762"/>
          </a:xfrm>
        </p:spPr>
        <p:txBody>
          <a:bodyPr>
            <a:normAutofit fontScale="70000" lnSpcReduction="20000"/>
          </a:bodyPr>
          <a:lstStyle/>
          <a:p>
            <a:endParaRPr lang="en-US" b="1" i="1" dirty="0">
              <a:solidFill>
                <a:srgbClr val="FF0000"/>
              </a:solidFill>
            </a:endParaRPr>
          </a:p>
          <a:p>
            <a:r>
              <a:rPr lang="en-US" sz="4000" b="1" i="1" dirty="0">
                <a:solidFill>
                  <a:srgbClr val="FF0000"/>
                </a:solidFill>
              </a:rPr>
              <a:t>Attract a robust, highly qualified, diverse applicant pool of students pursuing the necessary education required to treat, care for and improve the overall vision and health of patients everywhere.</a:t>
            </a:r>
          </a:p>
        </p:txBody>
      </p:sp>
      <p:pic>
        <p:nvPicPr>
          <p:cNvPr id="5" name="Picture 4" descr="Image result for clip art graduation ca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4905" y="787878"/>
            <a:ext cx="1360056" cy="1360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414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205266" y="2080147"/>
            <a:ext cx="1154083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Results 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Recruit at least 2 applicants with a GPA &gt; 3.0 from their undergraduate institution(s) for every available training slot in a US-based optometry program by June 2027.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Increase by 100% the number of highly qualified applicants from Black and Hispanic backgrounds by June 2027.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RESULTS - Applicant Pool Development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0216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96982" y="1586977"/>
            <a:ext cx="115408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Recruit at least 2 applicants with a GPA &gt; 3.0 from their undergraduate institution(s) for every available training slot in a US-based optometry program by June 2027.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*Top* </a:t>
            </a: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  <a:endParaRPr kumimoji="0" lang="en-US" sz="2000" b="1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Study and adopt a funding philosophy and mechanism to support an on-going, year-round campaign.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    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[OGML Funding TF, FNDC, APAC, Board of Directors]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Determine financial commitment from schools/colleges.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Expand long-term funding commitments from corporate sponsors.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to pursue financial support from other optometry associations/organizations.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2. Learn &amp; apply lessons from leads that don’t apply (in order to increase lead conversions)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[APDC]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Find new ways to support Student Affairs and Admissions Officers in converting leads to applicants.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Include SAAs in the effort (including any prioritization surveys done on Strategies &amp; Tactics)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- Applicant Pool Development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BF1238-3D16-1E4E-1198-AC7C7A63AF46}"/>
              </a:ext>
            </a:extLst>
          </p:cNvPr>
          <p:cNvSpPr txBox="1"/>
          <p:nvPr/>
        </p:nvSpPr>
        <p:spPr>
          <a:xfrm>
            <a:off x="9116291" y="6080515"/>
            <a:ext cx="28401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CONTINUED -&gt;</a:t>
            </a:r>
          </a:p>
        </p:txBody>
      </p:sp>
    </p:spTree>
    <p:extLst>
      <p:ext uri="{BB962C8B-B14F-4D97-AF65-F5344CB8AC3E}">
        <p14:creationId xmlns:p14="http://schemas.microsoft.com/office/powerpoint/2010/main" val="263010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96982" y="1586977"/>
            <a:ext cx="120950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#1 </a:t>
            </a: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ook Antiqua"/>
                <a:ea typeface="+mn-ea"/>
                <a:cs typeface="+mn-cs"/>
              </a:rPr>
              <a:t>(continued)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Recruit at least 2 applicants with a GPA &gt; 3.0 from their undergraduate institution(s) for every available training slot in a US-based optometry program by June 2027.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*Top* </a:t>
            </a: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3. Engage with influencers and partner with other organizations in exposing high school and college students to optometry through on-line and in-person programs.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[APDC, DCCC]     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to support the AAO/AAO Foundation programs engaging high school students online and college/community college students at the AAO Conference. [APDTF, COMC, SAOG]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Engage with HOSA, the Science and Engineering Festival, and other organizations representing high school advisors. [SAFC, SAOG]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Includes tabling/exhibiting, advertising, relationship-building, educational sessions at conferences, articles/blogs, etc. </a:t>
            </a: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engagement with the National Association of Advisors of the Health Professions to educate college advisors about the benefits of a career in optometry. [SAFC, SAOG]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Collaborate with other FASHP groups and continue to play a leadership role in the annual Health Professions Week initiative. [SAFC, SAOG]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Explore and develop alternative pathways to optometry for pre-health students considering careers in other health professions.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[APDC, SAFC, SAOG]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4.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digital marketing for year-round promotion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[APDTF, with support from COMC, OGML Funding TF, FNDC, APAC, Board of Directors]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Collaborate with outside experts to develop, implement, and assess marketing strategy.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Publish blogs/vlogs, podcasts, and social media posts that showcase young ODs with inspiring stories to share. [COMC]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- Applicant Pool Development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B513FF-A723-9C89-9A65-9C7ADF267577}"/>
              </a:ext>
            </a:extLst>
          </p:cNvPr>
          <p:cNvSpPr txBox="1"/>
          <p:nvPr/>
        </p:nvSpPr>
        <p:spPr>
          <a:xfrm>
            <a:off x="9878291" y="6276109"/>
            <a:ext cx="21751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CONTINUED -&gt;</a:t>
            </a:r>
          </a:p>
        </p:txBody>
      </p:sp>
    </p:spTree>
    <p:extLst>
      <p:ext uri="{BB962C8B-B14F-4D97-AF65-F5344CB8AC3E}">
        <p14:creationId xmlns:p14="http://schemas.microsoft.com/office/powerpoint/2010/main" val="1399758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96982" y="1586977"/>
            <a:ext cx="1209501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#1 </a:t>
            </a: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ook Antiqua"/>
                <a:ea typeface="+mn-ea"/>
                <a:cs typeface="+mn-cs"/>
              </a:rPr>
              <a:t>(continued)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Recruit at least 2 applicants with a GPA &gt; 3.0 from their undergraduate institution(s) for every available training slot in a US-based optometry program by June 2027.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*Top* </a:t>
            </a: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5.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Increase grass-roots activities to expand the reach of OGML messaging.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Expand the number of practitioners, faculty members, administrators, residents, students, companies, and associations/organizations participating in the Inspiring Future ODs program.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Increase the number of outreach efforts implemented by participants in the Inspiring Future ODs program.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Support AAO’s high school student awareness program.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Ask Corporate Contributors to use OGML materials in their community outreach efforts. (This may be a good project for Corporate Contributors who hire interns.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)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[APAC]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- Applicant Pool Development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5920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835" y="1586977"/>
            <a:ext cx="9601200" cy="1036850"/>
          </a:xfrm>
        </p:spPr>
        <p:txBody>
          <a:bodyPr>
            <a:normAutofit/>
          </a:bodyPr>
          <a:lstStyle/>
          <a:p>
            <a:br>
              <a:rPr lang="en-US" sz="3600" b="1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5B6DC-7776-4E7B-9AC3-7D6E03CE7451}"/>
              </a:ext>
            </a:extLst>
          </p:cNvPr>
          <p:cNvSpPr txBox="1"/>
          <p:nvPr/>
        </p:nvSpPr>
        <p:spPr>
          <a:xfrm>
            <a:off x="325582" y="1791514"/>
            <a:ext cx="1154083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Measurable Result #2 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Increase by 100% the number of highly qualified applicants from Black and Hispanic backgrounds by June 2027.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*Top* </a:t>
            </a: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Collaborate with, and encourage ASCO institutions to collaborate with, other associations and organizations to inspire and support URM candidates in applying to optometry school.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[APDC, DCCC, Executive Committee]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Encourage qualified ASCO institutions to participate in programs (such as the 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Summer Health Professions Education Program, Tours for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      Diversity, and Health Professions Week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) designed to build the interest of students from underrepresented backgrounds in health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      professions careers, particularly careers in optometry.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[DCCC, SAFC, SAOG]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3.    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Continue to expand awareness about careers in optometry through publications like 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Insights into Diversity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[COMC, DCCC]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4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Build awareness and support for URM applicants through ASCO-generated resources such as the 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Eye on Diversity Initiative.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    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[APDC, DCCC, DEI SIG]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84BB6-1507-4AA6-B68C-D7C3E85868FF}"/>
              </a:ext>
            </a:extLst>
          </p:cNvPr>
          <p:cNvSpPr txBox="1"/>
          <p:nvPr/>
        </p:nvSpPr>
        <p:spPr>
          <a:xfrm>
            <a:off x="96982" y="401350"/>
            <a:ext cx="1195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STRATEGIES &amp; TACTICS - Applicant Pool Development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560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ales Direction 16X9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lesDirection_16x9.potx" id="{FE35DD5A-B687-4161-B4D9-35484B75A379}" vid="{5DB76398-B2EF-4269-B3B2-C0E4C29F355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57B6835D78E74F9A71A0D20F3532E1" ma:contentTypeVersion="2" ma:contentTypeDescription="Create a new document." ma:contentTypeScope="" ma:versionID="61d0e6797baa65907a6e05721cd1d046">
  <xsd:schema xmlns:xsd="http://www.w3.org/2001/XMLSchema" xmlns:xs="http://www.w3.org/2001/XMLSchema" xmlns:p="http://schemas.microsoft.com/office/2006/metadata/properties" xmlns:ns3="1b684f40-a024-4cdf-b3c4-767c52cecc54" targetNamespace="http://schemas.microsoft.com/office/2006/metadata/properties" ma:root="true" ma:fieldsID="bbbe651827f0368844eb60293c00a374" ns3:_="">
    <xsd:import namespace="1b684f40-a024-4cdf-b3c4-767c52cecc5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684f40-a024-4cdf-b3c4-767c52cecc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42A380-4341-4582-AD51-8E621B3335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684f40-a024-4cdf-b3c4-767c52cecc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24DA8C-94F4-4A70-91A9-CD74562D0EBC}">
  <ds:schemaRefs>
    <ds:schemaRef ds:uri="http://schemas.microsoft.com/office/2006/documentManagement/types"/>
    <ds:schemaRef ds:uri="http://purl.org/dc/terms/"/>
    <ds:schemaRef ds:uri="1b684f40-a024-4cdf-b3c4-767c52cecc54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16846DA-D62F-463D-AF3B-80A20D1CE87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4376</Words>
  <Application>Microsoft Office PowerPoint</Application>
  <PresentationFormat>Widescreen</PresentationFormat>
  <Paragraphs>400</Paragraphs>
  <Slides>34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Arial</vt:lpstr>
      <vt:lpstr>Book Antiqua</vt:lpstr>
      <vt:lpstr>Calibri</vt:lpstr>
      <vt:lpstr>Calibri Light</vt:lpstr>
      <vt:lpstr>Office Theme</vt:lpstr>
      <vt:lpstr>Sales Direction 16X9</vt:lpstr>
      <vt:lpstr>Acrobat Document</vt:lpstr>
      <vt:lpstr>Microsoft Excel Worksheet</vt:lpstr>
      <vt:lpstr>PowerPoint Presentation</vt:lpstr>
      <vt:lpstr>METRICS COMPARISON – All KSOs (proposed)</vt:lpstr>
      <vt:lpstr> </vt:lpstr>
      <vt:lpstr>   Applicant Pool Development (KSO)</vt:lpstr>
      <vt:lpstr> </vt:lpstr>
      <vt:lpstr> </vt:lpstr>
      <vt:lpstr> </vt:lpstr>
      <vt:lpstr> </vt:lpstr>
      <vt:lpstr> </vt:lpstr>
      <vt:lpstr>METRICS COMPARISON – Applicant Pool Development</vt:lpstr>
      <vt:lpstr>   Organizational Sustainability &amp;  Infrastructure KSO</vt:lpstr>
      <vt:lpstr> </vt:lpstr>
      <vt:lpstr> </vt:lpstr>
      <vt:lpstr> </vt:lpstr>
      <vt:lpstr> </vt:lpstr>
      <vt:lpstr> </vt:lpstr>
      <vt:lpstr> </vt:lpstr>
      <vt:lpstr>METRICS COMPARISON – Organizational Sustainability &amp; Infrastructure</vt:lpstr>
      <vt:lpstr>   Advocacy (KSO)</vt:lpstr>
      <vt:lpstr> </vt:lpstr>
      <vt:lpstr> </vt:lpstr>
      <vt:lpstr> </vt:lpstr>
      <vt:lpstr> </vt:lpstr>
      <vt:lpstr> </vt:lpstr>
      <vt:lpstr>METRICS COMPARISON – Advocacy</vt:lpstr>
      <vt:lpstr>   Career &amp; Leadership Development (KSO)</vt:lpstr>
      <vt:lpstr> </vt:lpstr>
      <vt:lpstr> </vt:lpstr>
      <vt:lpstr> </vt:lpstr>
      <vt:lpstr> </vt:lpstr>
      <vt:lpstr> </vt:lpstr>
      <vt:lpstr> </vt:lpstr>
      <vt:lpstr> </vt:lpstr>
      <vt:lpstr>METRICS COMPARISON –Career &amp; Leadership Development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Dawn Mancuso</dc:creator>
  <cp:lastModifiedBy>Dawn Mancuso</cp:lastModifiedBy>
  <cp:revision>23</cp:revision>
  <dcterms:created xsi:type="dcterms:W3CDTF">2023-03-19T17:56:09Z</dcterms:created>
  <dcterms:modified xsi:type="dcterms:W3CDTF">2023-03-24T02:35:46Z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0x010100F057B6835D78E74F9A71A0D20F3532E1</vt:lpwstr>
  </property>
</Properties>
</file>